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bril Fatface" charset="1" panose="02000503000000020003"/>
      <p:regular r:id="rId17"/>
    </p:embeddedFont>
    <p:embeddedFont>
      <p:font typeface="Nunito Bold" charset="1" panose="00000000000000000000"/>
      <p:regular r:id="rId18"/>
    </p:embeddedFont>
    <p:embeddedFont>
      <p:font typeface="Nunito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7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7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31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7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7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7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731" y="2257749"/>
            <a:ext cx="6993607" cy="5416866"/>
          </a:xfrm>
          <a:custGeom>
            <a:avLst/>
            <a:gdLst/>
            <a:ahLst/>
            <a:cxnLst/>
            <a:rect r="r" b="b" t="t" l="l"/>
            <a:pathLst>
              <a:path h="5416866" w="6993607">
                <a:moveTo>
                  <a:pt x="0" y="0"/>
                </a:moveTo>
                <a:lnTo>
                  <a:pt x="6993607" y="0"/>
                </a:lnTo>
                <a:lnTo>
                  <a:pt x="6993607" y="5416866"/>
                </a:lnTo>
                <a:lnTo>
                  <a:pt x="0" y="541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51794" y="7065429"/>
            <a:ext cx="3636206" cy="2829629"/>
          </a:xfrm>
          <a:custGeom>
            <a:avLst/>
            <a:gdLst/>
            <a:ahLst/>
            <a:cxnLst/>
            <a:rect r="r" b="b" t="t" l="l"/>
            <a:pathLst>
              <a:path h="2829629" w="3636206">
                <a:moveTo>
                  <a:pt x="0" y="0"/>
                </a:moveTo>
                <a:lnTo>
                  <a:pt x="3636206" y="0"/>
                </a:lnTo>
                <a:lnTo>
                  <a:pt x="3636206" y="2829629"/>
                </a:lnTo>
                <a:lnTo>
                  <a:pt x="0" y="28296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11955" y="-656685"/>
            <a:ext cx="4143624" cy="3729262"/>
          </a:xfrm>
          <a:custGeom>
            <a:avLst/>
            <a:gdLst/>
            <a:ahLst/>
            <a:cxnLst/>
            <a:rect r="r" b="b" t="t" l="l"/>
            <a:pathLst>
              <a:path h="3729262" w="4143624">
                <a:moveTo>
                  <a:pt x="0" y="0"/>
                </a:moveTo>
                <a:lnTo>
                  <a:pt x="4143624" y="0"/>
                </a:lnTo>
                <a:lnTo>
                  <a:pt x="4143624" y="3729261"/>
                </a:lnTo>
                <a:lnTo>
                  <a:pt x="0" y="3729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13718" y="2399224"/>
            <a:ext cx="10445582" cy="377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3"/>
              </a:lnSpc>
            </a:pPr>
            <a:r>
              <a:rPr lang="en-US" sz="718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ANALISI DATA KAMPANYE PEMASARAN BANK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124022"/>
            <a:ext cx="6398150" cy="49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4"/>
              </a:lnSpc>
            </a:pPr>
            <a:r>
              <a:rPr lang="en-US" sz="2981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Data Science-Manajemen Rekayasa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142861">
            <a:off x="2591393" y="9905988"/>
            <a:ext cx="1888996" cy="1663864"/>
          </a:xfrm>
          <a:custGeom>
            <a:avLst/>
            <a:gdLst/>
            <a:ahLst/>
            <a:cxnLst/>
            <a:rect r="r" b="b" t="t" l="l"/>
            <a:pathLst>
              <a:path h="1663864" w="1888996">
                <a:moveTo>
                  <a:pt x="0" y="0"/>
                </a:moveTo>
                <a:lnTo>
                  <a:pt x="1888996" y="0"/>
                </a:lnTo>
                <a:lnTo>
                  <a:pt x="1888996" y="1663864"/>
                </a:lnTo>
                <a:lnTo>
                  <a:pt x="0" y="166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80913" y="3019425"/>
            <a:ext cx="11300918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Model Prediksi Berhasil Dibangun: Model XGBoost terbukti paling efektif</a:t>
            </a:r>
            <a:r>
              <a:rPr lang="en-US" sz="3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untuk memprediksi nasabah potensial, dengan performa F1-Score 0.52 (untuk kelas 'Yes') dan ROC AUC Score 0.79. Ini menunjukkan model mampu mengidentifikasi target dengan cukup andal.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7372" y="358691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0" y="0"/>
                </a:moveTo>
                <a:lnTo>
                  <a:pt x="2668919" y="0"/>
                </a:lnTo>
                <a:lnTo>
                  <a:pt x="2668919" y="1638049"/>
                </a:lnTo>
                <a:lnTo>
                  <a:pt x="0" y="1638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115" y="3086100"/>
            <a:ext cx="3770653" cy="4114800"/>
          </a:xfrm>
          <a:custGeom>
            <a:avLst/>
            <a:gdLst/>
            <a:ahLst/>
            <a:cxnLst/>
            <a:rect r="r" b="b" t="t" l="l"/>
            <a:pathLst>
              <a:path h="4114800" w="3770653">
                <a:moveTo>
                  <a:pt x="0" y="0"/>
                </a:moveTo>
                <a:lnTo>
                  <a:pt x="3770653" y="0"/>
                </a:lnTo>
                <a:lnTo>
                  <a:pt x="3770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80913" y="1423380"/>
            <a:ext cx="574266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spc="202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Kesimpulan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9649" y="2733173"/>
            <a:ext cx="10374170" cy="483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9"/>
              </a:lnSpc>
            </a:pPr>
            <a:r>
              <a:rPr lang="en-US" sz="16024" spc="432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Terima Kasih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707401" y="1820024"/>
            <a:ext cx="6051648" cy="10616926"/>
          </a:xfrm>
          <a:custGeom>
            <a:avLst/>
            <a:gdLst/>
            <a:ahLst/>
            <a:cxnLst/>
            <a:rect r="r" b="b" t="t" l="l"/>
            <a:pathLst>
              <a:path h="10616926" w="6051648">
                <a:moveTo>
                  <a:pt x="0" y="0"/>
                </a:moveTo>
                <a:lnTo>
                  <a:pt x="6051648" y="0"/>
                </a:lnTo>
                <a:lnTo>
                  <a:pt x="6051648" y="10616926"/>
                </a:lnTo>
                <a:lnTo>
                  <a:pt x="0" y="10616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992065" y="867164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2668919" y="0"/>
                </a:moveTo>
                <a:lnTo>
                  <a:pt x="0" y="0"/>
                </a:lnTo>
                <a:lnTo>
                  <a:pt x="0" y="1638049"/>
                </a:lnTo>
                <a:lnTo>
                  <a:pt x="2668919" y="1638049"/>
                </a:lnTo>
                <a:lnTo>
                  <a:pt x="266891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00890" y="7128487"/>
            <a:ext cx="3280941" cy="3456930"/>
          </a:xfrm>
          <a:custGeom>
            <a:avLst/>
            <a:gdLst/>
            <a:ahLst/>
            <a:cxnLst/>
            <a:rect r="r" b="b" t="t" l="l"/>
            <a:pathLst>
              <a:path h="3456930" w="3280941">
                <a:moveTo>
                  <a:pt x="0" y="0"/>
                </a:moveTo>
                <a:lnTo>
                  <a:pt x="3280941" y="0"/>
                </a:lnTo>
                <a:lnTo>
                  <a:pt x="3280941" y="3456930"/>
                </a:lnTo>
                <a:lnTo>
                  <a:pt x="0" y="345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3300" y="2505213"/>
            <a:ext cx="6051176" cy="4114800"/>
          </a:xfrm>
          <a:custGeom>
            <a:avLst/>
            <a:gdLst/>
            <a:ahLst/>
            <a:cxnLst/>
            <a:rect r="r" b="b" t="t" l="l"/>
            <a:pathLst>
              <a:path h="4114800" w="6051176">
                <a:moveTo>
                  <a:pt x="0" y="0"/>
                </a:moveTo>
                <a:lnTo>
                  <a:pt x="6051176" y="0"/>
                </a:lnTo>
                <a:lnTo>
                  <a:pt x="6051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7372" y="358691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0" y="0"/>
                </a:moveTo>
                <a:lnTo>
                  <a:pt x="2668919" y="0"/>
                </a:lnTo>
                <a:lnTo>
                  <a:pt x="2668919" y="1638049"/>
                </a:lnTo>
                <a:lnTo>
                  <a:pt x="0" y="163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53423">
            <a:off x="12994709" y="1283457"/>
            <a:ext cx="976963" cy="2082333"/>
          </a:xfrm>
          <a:custGeom>
            <a:avLst/>
            <a:gdLst/>
            <a:ahLst/>
            <a:cxnLst/>
            <a:rect r="r" b="b" t="t" l="l"/>
            <a:pathLst>
              <a:path h="2082333" w="976963">
                <a:moveTo>
                  <a:pt x="0" y="0"/>
                </a:moveTo>
                <a:lnTo>
                  <a:pt x="976964" y="0"/>
                </a:lnTo>
                <a:lnTo>
                  <a:pt x="976964" y="2082333"/>
                </a:lnTo>
                <a:lnTo>
                  <a:pt x="0" y="208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9" t="0" r="-341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03368" y="4214362"/>
            <a:ext cx="2992750" cy="2987309"/>
            <a:chOff x="0" y="0"/>
            <a:chExt cx="3990333" cy="39830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36331" y="947807"/>
              <a:ext cx="1939443" cy="2087464"/>
            </a:xfrm>
            <a:custGeom>
              <a:avLst/>
              <a:gdLst/>
              <a:ahLst/>
              <a:cxnLst/>
              <a:rect r="r" b="b" t="t" l="l"/>
              <a:pathLst>
                <a:path h="2087464" w="1939443">
                  <a:moveTo>
                    <a:pt x="0" y="0"/>
                  </a:moveTo>
                  <a:lnTo>
                    <a:pt x="1939444" y="0"/>
                  </a:lnTo>
                  <a:lnTo>
                    <a:pt x="1939444" y="2087464"/>
                  </a:lnTo>
                  <a:lnTo>
                    <a:pt x="0" y="208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0333" cy="3983078"/>
            </a:xfrm>
            <a:custGeom>
              <a:avLst/>
              <a:gdLst/>
              <a:ahLst/>
              <a:cxnLst/>
              <a:rect r="r" b="b" t="t" l="l"/>
              <a:pathLst>
                <a:path h="3983078" w="3990333">
                  <a:moveTo>
                    <a:pt x="0" y="0"/>
                  </a:moveTo>
                  <a:lnTo>
                    <a:pt x="3990333" y="0"/>
                  </a:lnTo>
                  <a:lnTo>
                    <a:pt x="3990333" y="3983078"/>
                  </a:lnTo>
                  <a:lnTo>
                    <a:pt x="0" y="39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661548" y="4214362"/>
            <a:ext cx="2964904" cy="2987309"/>
            <a:chOff x="0" y="0"/>
            <a:chExt cx="3953205" cy="3983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3205" cy="3983078"/>
            </a:xfrm>
            <a:custGeom>
              <a:avLst/>
              <a:gdLst/>
              <a:ahLst/>
              <a:cxnLst/>
              <a:rect r="r" b="b" t="t" l="l"/>
              <a:pathLst>
                <a:path h="3983078" w="3953205">
                  <a:moveTo>
                    <a:pt x="0" y="0"/>
                  </a:moveTo>
                  <a:lnTo>
                    <a:pt x="3953205" y="0"/>
                  </a:lnTo>
                  <a:lnTo>
                    <a:pt x="3953205" y="3983078"/>
                  </a:lnTo>
                  <a:lnTo>
                    <a:pt x="0" y="39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30303" y="1093257"/>
              <a:ext cx="2292598" cy="1796563"/>
            </a:xfrm>
            <a:custGeom>
              <a:avLst/>
              <a:gdLst/>
              <a:ahLst/>
              <a:cxnLst/>
              <a:rect r="r" b="b" t="t" l="l"/>
              <a:pathLst>
                <a:path h="1796563" w="2292598">
                  <a:moveTo>
                    <a:pt x="0" y="0"/>
                  </a:moveTo>
                  <a:lnTo>
                    <a:pt x="2292599" y="0"/>
                  </a:lnTo>
                  <a:lnTo>
                    <a:pt x="2292599" y="1796564"/>
                  </a:lnTo>
                  <a:lnTo>
                    <a:pt x="0" y="1796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988652" y="4214362"/>
            <a:ext cx="2959814" cy="2954433"/>
            <a:chOff x="0" y="0"/>
            <a:chExt cx="3946419" cy="3939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13418" y="951944"/>
              <a:ext cx="2319582" cy="2079189"/>
            </a:xfrm>
            <a:custGeom>
              <a:avLst/>
              <a:gdLst/>
              <a:ahLst/>
              <a:cxnLst/>
              <a:rect r="r" b="b" t="t" l="l"/>
              <a:pathLst>
                <a:path h="2079189" w="2319582">
                  <a:moveTo>
                    <a:pt x="0" y="0"/>
                  </a:moveTo>
                  <a:lnTo>
                    <a:pt x="2319583" y="0"/>
                  </a:lnTo>
                  <a:lnTo>
                    <a:pt x="2319583" y="2079190"/>
                  </a:lnTo>
                  <a:lnTo>
                    <a:pt x="0" y="207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46419" cy="3939244"/>
            </a:xfrm>
            <a:custGeom>
              <a:avLst/>
              <a:gdLst/>
              <a:ahLst/>
              <a:cxnLst/>
              <a:rect r="r" b="b" t="t" l="l"/>
              <a:pathLst>
                <a:path h="3939244" w="3946419">
                  <a:moveTo>
                    <a:pt x="0" y="0"/>
                  </a:moveTo>
                  <a:lnTo>
                    <a:pt x="3946419" y="0"/>
                  </a:lnTo>
                  <a:lnTo>
                    <a:pt x="3946419" y="3939244"/>
                  </a:lnTo>
                  <a:lnTo>
                    <a:pt x="0" y="3939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296118" y="1853865"/>
            <a:ext cx="7695764" cy="127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spc="202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Latar belakang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608" y="7765007"/>
            <a:ext cx="4976269" cy="79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318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Kebutuhan untuk meningkatkan efektifitas kampanye pemasaran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9606" y="7753496"/>
            <a:ext cx="5051797" cy="80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54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Respon terhadap persaingan dan dinamika pasar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04803" y="7781371"/>
            <a:ext cx="4685987" cy="75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183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Dukungan untuk analisis berbasis data dan pengambilan keputusan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0971" y="1028700"/>
            <a:ext cx="9106058" cy="47625"/>
          </a:xfrm>
          <a:custGeom>
            <a:avLst/>
            <a:gdLst/>
            <a:ahLst/>
            <a:cxnLst/>
            <a:rect r="r" b="b" t="t" l="l"/>
            <a:pathLst>
              <a:path h="47625" w="9106058">
                <a:moveTo>
                  <a:pt x="0" y="0"/>
                </a:moveTo>
                <a:lnTo>
                  <a:pt x="9106058" y="0"/>
                </a:lnTo>
                <a:lnTo>
                  <a:pt x="9106058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18000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18498" y="3623424"/>
            <a:ext cx="4144945" cy="4114800"/>
            <a:chOff x="0" y="0"/>
            <a:chExt cx="5526593" cy="548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26593" cy="5486400"/>
            </a:xfrm>
            <a:custGeom>
              <a:avLst/>
              <a:gdLst/>
              <a:ahLst/>
              <a:cxnLst/>
              <a:rect r="r" b="b" t="t" l="l"/>
              <a:pathLst>
                <a:path h="5486400" w="5526593">
                  <a:moveTo>
                    <a:pt x="0" y="0"/>
                  </a:moveTo>
                  <a:lnTo>
                    <a:pt x="5526593" y="0"/>
                  </a:lnTo>
                  <a:lnTo>
                    <a:pt x="552659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23080" y="716432"/>
              <a:ext cx="3680433" cy="3660358"/>
            </a:xfrm>
            <a:custGeom>
              <a:avLst/>
              <a:gdLst/>
              <a:ahLst/>
              <a:cxnLst/>
              <a:rect r="r" b="b" t="t" l="l"/>
              <a:pathLst>
                <a:path h="3660358" w="3680433">
                  <a:moveTo>
                    <a:pt x="0" y="0"/>
                  </a:moveTo>
                  <a:lnTo>
                    <a:pt x="3680433" y="0"/>
                  </a:lnTo>
                  <a:lnTo>
                    <a:pt x="3680433" y="3660358"/>
                  </a:lnTo>
                  <a:lnTo>
                    <a:pt x="0" y="366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682180" y="952500"/>
            <a:ext cx="11577120" cy="110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6"/>
              </a:lnSpc>
            </a:pPr>
            <a:r>
              <a:rPr lang="en-US" sz="6483" spc="175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Tujuan analisis &amp; Manfaat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8511" y="3448509"/>
            <a:ext cx="9244539" cy="563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0283" indent="-315141" lvl="1">
              <a:lnSpc>
                <a:spcPts val="4087"/>
              </a:lnSpc>
              <a:buAutoNum type="arabicPeriod" startAt="1"/>
            </a:pPr>
            <a:r>
              <a:rPr lang="en-US" b="true" sz="2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Memahami faktor-faktor yang memengaruhi keputusan klien untuk berlangganan deposito</a:t>
            </a:r>
          </a:p>
          <a:p>
            <a:pPr algn="ctr" marL="630283" indent="-315141" lvl="1">
              <a:lnSpc>
                <a:spcPts val="4087"/>
              </a:lnSpc>
              <a:buAutoNum type="arabicPeriod" startAt="1"/>
            </a:pPr>
            <a:r>
              <a:rPr lang="en-US" b="true" sz="2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Mengetahui Klien seperti apa (usia, pekerjaan, dll.) yang cenderung berlangganan?</a:t>
            </a:r>
            <a:r>
              <a:rPr lang="en-US" b="true" sz="2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  <a:p>
            <a:pPr algn="ctr" marL="630283" indent="-315141" lvl="1">
              <a:lnSpc>
                <a:spcPts val="4087"/>
              </a:lnSpc>
              <a:buAutoNum type="arabicPeriod" startAt="1"/>
            </a:pPr>
            <a:r>
              <a:rPr lang="en-US" b="true" sz="2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Bagaimana efektivitas metode kontak (telepon vs seluler)</a:t>
            </a:r>
          </a:p>
          <a:p>
            <a:pPr algn="ctr" marL="630283" indent="-315141" lvl="1">
              <a:lnSpc>
                <a:spcPts val="4087"/>
              </a:lnSpc>
              <a:buAutoNum type="arabicPeriod" startAt="1"/>
            </a:pPr>
            <a:r>
              <a:rPr lang="en-US" b="true" sz="2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Apakah kondisi ekonomi memengaruhi keputusan klien?</a:t>
            </a:r>
          </a:p>
          <a:p>
            <a:pPr algn="ctr">
              <a:lnSpc>
                <a:spcPts val="4087"/>
              </a:lnSpc>
            </a:pPr>
            <a:r>
              <a:rPr lang="en-US" sz="29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Manfaat: Membantu bank merancang kampanye yang lebih tepat sasaran dan efisien.</a:t>
            </a:r>
          </a:p>
          <a:p>
            <a:pPr algn="ctr">
              <a:lnSpc>
                <a:spcPts val="408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0971" y="1028700"/>
            <a:ext cx="9106058" cy="47625"/>
          </a:xfrm>
          <a:custGeom>
            <a:avLst/>
            <a:gdLst/>
            <a:ahLst/>
            <a:cxnLst/>
            <a:rect r="r" b="b" t="t" l="l"/>
            <a:pathLst>
              <a:path h="47625" w="9106058">
                <a:moveTo>
                  <a:pt x="0" y="0"/>
                </a:moveTo>
                <a:lnTo>
                  <a:pt x="9106058" y="0"/>
                </a:lnTo>
                <a:lnTo>
                  <a:pt x="9106058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1800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57675" y="2766422"/>
            <a:ext cx="1289790" cy="1289790"/>
          </a:xfrm>
          <a:custGeom>
            <a:avLst/>
            <a:gdLst/>
            <a:ahLst/>
            <a:cxnLst/>
            <a:rect r="r" b="b" t="t" l="l"/>
            <a:pathLst>
              <a:path h="1289790" w="1289790">
                <a:moveTo>
                  <a:pt x="0" y="0"/>
                </a:moveTo>
                <a:lnTo>
                  <a:pt x="1289790" y="0"/>
                </a:lnTo>
                <a:lnTo>
                  <a:pt x="1289790" y="1289790"/>
                </a:lnTo>
                <a:lnTo>
                  <a:pt x="0" y="1289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81765" y="4399112"/>
            <a:ext cx="1342852" cy="1401447"/>
          </a:xfrm>
          <a:custGeom>
            <a:avLst/>
            <a:gdLst/>
            <a:ahLst/>
            <a:cxnLst/>
            <a:rect r="r" b="b" t="t" l="l"/>
            <a:pathLst>
              <a:path h="1401447" w="1342852">
                <a:moveTo>
                  <a:pt x="0" y="0"/>
                </a:moveTo>
                <a:lnTo>
                  <a:pt x="1342851" y="0"/>
                </a:lnTo>
                <a:lnTo>
                  <a:pt x="1342851" y="1401447"/>
                </a:lnTo>
                <a:lnTo>
                  <a:pt x="0" y="1401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81765" y="6425397"/>
            <a:ext cx="1388550" cy="1209301"/>
          </a:xfrm>
          <a:custGeom>
            <a:avLst/>
            <a:gdLst/>
            <a:ahLst/>
            <a:cxnLst/>
            <a:rect r="r" b="b" t="t" l="l"/>
            <a:pathLst>
              <a:path h="1209301" w="1388550">
                <a:moveTo>
                  <a:pt x="0" y="0"/>
                </a:moveTo>
                <a:lnTo>
                  <a:pt x="1388549" y="0"/>
                </a:lnTo>
                <a:lnTo>
                  <a:pt x="1388549" y="1209300"/>
                </a:lnTo>
                <a:lnTo>
                  <a:pt x="0" y="1209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252" y="8263347"/>
            <a:ext cx="1439364" cy="1476398"/>
          </a:xfrm>
          <a:custGeom>
            <a:avLst/>
            <a:gdLst/>
            <a:ahLst/>
            <a:cxnLst/>
            <a:rect r="r" b="b" t="t" l="l"/>
            <a:pathLst>
              <a:path h="1476398" w="1439364">
                <a:moveTo>
                  <a:pt x="0" y="0"/>
                </a:moveTo>
                <a:lnTo>
                  <a:pt x="1439364" y="0"/>
                </a:lnTo>
                <a:lnTo>
                  <a:pt x="1439364" y="1476398"/>
                </a:lnTo>
                <a:lnTo>
                  <a:pt x="0" y="1476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247" y="376618"/>
            <a:ext cx="8840601" cy="10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1"/>
              </a:lnSpc>
            </a:pPr>
            <a:r>
              <a:rPr lang="en-US" sz="6051" spc="163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yang digunakan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24616" y="3363692"/>
            <a:ext cx="10460464" cy="40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Usia, pekerjaan, status pernikahan, pendidikan, status kredit, pinjaman.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5340" y="2607777"/>
            <a:ext cx="4827120" cy="56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304" spc="8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klien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51940" y="4332437"/>
            <a:ext cx="4827120" cy="56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304" spc="8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kampanye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53191" y="6264555"/>
            <a:ext cx="4827120" cy="56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304" spc="8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ekonomi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51940" y="8196672"/>
            <a:ext cx="4827120" cy="56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304" spc="8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Variabel target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9876" y="4982087"/>
            <a:ext cx="10460464" cy="81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Tipe kontak (telepon/seluler), bulan, hari, durasi panggilan, jumlah kontak, hasil kampanye sebelumnya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9876" y="7022269"/>
            <a:ext cx="10460464" cy="81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Tingkat variasi pekerjaan, indeks harga konsumen, indeks kepercayaan konsumen, suku bunga Euribor, jumlah karyawan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48828" y="8921273"/>
            <a:ext cx="10460464" cy="81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(yes/no, apakah klien berlangganan deposito berjangka).</a:t>
            </a:r>
          </a:p>
          <a:p>
            <a:pPr algn="ctr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7372" y="358691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0" y="0"/>
                </a:moveTo>
                <a:lnTo>
                  <a:pt x="2668919" y="0"/>
                </a:lnTo>
                <a:lnTo>
                  <a:pt x="2668919" y="1638049"/>
                </a:lnTo>
                <a:lnTo>
                  <a:pt x="0" y="163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9865" y="2534437"/>
            <a:ext cx="2895813" cy="2117563"/>
          </a:xfrm>
          <a:custGeom>
            <a:avLst/>
            <a:gdLst/>
            <a:ahLst/>
            <a:cxnLst/>
            <a:rect r="r" b="b" t="t" l="l"/>
            <a:pathLst>
              <a:path h="2117563" w="2895813">
                <a:moveTo>
                  <a:pt x="0" y="0"/>
                </a:moveTo>
                <a:lnTo>
                  <a:pt x="2895812" y="0"/>
                </a:lnTo>
                <a:lnTo>
                  <a:pt x="2895812" y="2117563"/>
                </a:lnTo>
                <a:lnTo>
                  <a:pt x="0" y="211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24392" y="2534437"/>
            <a:ext cx="2543618" cy="2609063"/>
          </a:xfrm>
          <a:custGeom>
            <a:avLst/>
            <a:gdLst/>
            <a:ahLst/>
            <a:cxnLst/>
            <a:rect r="r" b="b" t="t" l="l"/>
            <a:pathLst>
              <a:path h="2609063" w="2543618">
                <a:moveTo>
                  <a:pt x="0" y="0"/>
                </a:moveTo>
                <a:lnTo>
                  <a:pt x="2543618" y="0"/>
                </a:lnTo>
                <a:lnTo>
                  <a:pt x="2543618" y="2609063"/>
                </a:lnTo>
                <a:lnTo>
                  <a:pt x="0" y="2609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3645" y="923925"/>
            <a:ext cx="12494365" cy="9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0"/>
              </a:lnSpc>
            </a:pPr>
            <a:r>
              <a:rPr lang="en-US" sz="5364" spc="144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Exploratory Data Analysis (EDA)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8509" y="5067300"/>
            <a:ext cx="3758525" cy="65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1"/>
              </a:lnSpc>
            </a:pPr>
            <a:r>
              <a:rPr lang="en-US" sz="38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Definisi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4723" y="5067300"/>
            <a:ext cx="3758525" cy="65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1"/>
              </a:lnSpc>
            </a:pPr>
            <a:r>
              <a:rPr lang="en-US" sz="38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Tujuan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73645" y="6169860"/>
            <a:ext cx="6004329" cy="186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</a:pPr>
            <a:r>
              <a:rPr lang="en-US" sz="267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EDA adalah proses awal untuk mengeksplorasi data guna menemukan pola, anomali, dan wawasan tanpa asumsi awal.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4843" y="5819959"/>
            <a:ext cx="5881710" cy="343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9112" indent="-234556" lvl="1">
              <a:lnSpc>
                <a:spcPts val="3041"/>
              </a:lnSpc>
              <a:buAutoNum type="arabicPeriod" startAt="1"/>
            </a:pPr>
            <a:r>
              <a:rPr lang="en-US" b="true" sz="2172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Memahami distribusi data (misalnya, usia klien, durasi panggilan).</a:t>
            </a:r>
          </a:p>
          <a:p>
            <a:pPr algn="ctr" marL="469112" indent="-234556" lvl="1">
              <a:lnSpc>
                <a:spcPts val="3041"/>
              </a:lnSpc>
              <a:buAutoNum type="arabicPeriod" startAt="1"/>
            </a:pPr>
            <a:r>
              <a:rPr lang="en-US" b="true" sz="2172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Mengidentifikasi hubungan antar variabel (misalnya, durasi panggilan vs keputusan berlangganan).</a:t>
            </a:r>
          </a:p>
          <a:p>
            <a:pPr algn="ctr" marL="469112" indent="-234556" lvl="1">
              <a:lnSpc>
                <a:spcPts val="3041"/>
              </a:lnSpc>
              <a:buAutoNum type="arabicPeriod" startAt="1"/>
            </a:pPr>
            <a:r>
              <a:rPr lang="en-US" b="true" sz="2172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Mendeteksi anomali atau data yang tidak konsisten.</a:t>
            </a:r>
          </a:p>
          <a:p>
            <a:pPr algn="ctr">
              <a:lnSpc>
                <a:spcPts val="3041"/>
              </a:lnSpc>
            </a:pPr>
          </a:p>
          <a:p>
            <a:pPr algn="ctr">
              <a:lnSpc>
                <a:spcPts val="3041"/>
              </a:lnSpc>
            </a:pPr>
            <a:r>
              <a:rPr lang="en-US" sz="2172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2176" y="528644"/>
            <a:ext cx="8964992" cy="8953786"/>
          </a:xfrm>
          <a:custGeom>
            <a:avLst/>
            <a:gdLst/>
            <a:ahLst/>
            <a:cxnLst/>
            <a:rect r="r" b="b" t="t" l="l"/>
            <a:pathLst>
              <a:path h="8953786" w="8964992">
                <a:moveTo>
                  <a:pt x="0" y="0"/>
                </a:moveTo>
                <a:lnTo>
                  <a:pt x="8964992" y="0"/>
                </a:lnTo>
                <a:lnTo>
                  <a:pt x="8964992" y="8953785"/>
                </a:lnTo>
                <a:lnTo>
                  <a:pt x="0" y="8953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3913" y="180186"/>
            <a:ext cx="1004837" cy="997529"/>
          </a:xfrm>
          <a:custGeom>
            <a:avLst/>
            <a:gdLst/>
            <a:ahLst/>
            <a:cxnLst/>
            <a:rect r="r" b="b" t="t" l="l"/>
            <a:pathLst>
              <a:path h="997529" w="1004837">
                <a:moveTo>
                  <a:pt x="0" y="0"/>
                </a:moveTo>
                <a:lnTo>
                  <a:pt x="1004837" y="0"/>
                </a:lnTo>
                <a:lnTo>
                  <a:pt x="1004837" y="997529"/>
                </a:lnTo>
                <a:lnTo>
                  <a:pt x="0" y="9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2331" y="2651120"/>
            <a:ext cx="1004837" cy="997529"/>
          </a:xfrm>
          <a:custGeom>
            <a:avLst/>
            <a:gdLst/>
            <a:ahLst/>
            <a:cxnLst/>
            <a:rect r="r" b="b" t="t" l="l"/>
            <a:pathLst>
              <a:path h="997529" w="1004837">
                <a:moveTo>
                  <a:pt x="0" y="0"/>
                </a:moveTo>
                <a:lnTo>
                  <a:pt x="1004837" y="0"/>
                </a:lnTo>
                <a:lnTo>
                  <a:pt x="1004837" y="997529"/>
                </a:lnTo>
                <a:lnTo>
                  <a:pt x="0" y="9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77494" y="7715879"/>
            <a:ext cx="1004837" cy="997529"/>
          </a:xfrm>
          <a:custGeom>
            <a:avLst/>
            <a:gdLst/>
            <a:ahLst/>
            <a:cxnLst/>
            <a:rect r="r" b="b" t="t" l="l"/>
            <a:pathLst>
              <a:path h="997529" w="1004837">
                <a:moveTo>
                  <a:pt x="0" y="0"/>
                </a:moveTo>
                <a:lnTo>
                  <a:pt x="1004837" y="0"/>
                </a:lnTo>
                <a:lnTo>
                  <a:pt x="1004837" y="997529"/>
                </a:lnTo>
                <a:lnTo>
                  <a:pt x="0" y="9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5510" y="8214644"/>
            <a:ext cx="1004837" cy="997529"/>
          </a:xfrm>
          <a:custGeom>
            <a:avLst/>
            <a:gdLst/>
            <a:ahLst/>
            <a:cxnLst/>
            <a:rect r="r" b="b" t="t" l="l"/>
            <a:pathLst>
              <a:path h="997529" w="1004837">
                <a:moveTo>
                  <a:pt x="0" y="0"/>
                </a:moveTo>
                <a:lnTo>
                  <a:pt x="1004837" y="0"/>
                </a:lnTo>
                <a:lnTo>
                  <a:pt x="1004837" y="997529"/>
                </a:lnTo>
                <a:lnTo>
                  <a:pt x="0" y="9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9757" y="3461482"/>
            <a:ext cx="1004837" cy="997529"/>
          </a:xfrm>
          <a:custGeom>
            <a:avLst/>
            <a:gdLst/>
            <a:ahLst/>
            <a:cxnLst/>
            <a:rect r="r" b="b" t="t" l="l"/>
            <a:pathLst>
              <a:path h="997529" w="1004837">
                <a:moveTo>
                  <a:pt x="0" y="0"/>
                </a:moveTo>
                <a:lnTo>
                  <a:pt x="1004837" y="0"/>
                </a:lnTo>
                <a:lnTo>
                  <a:pt x="1004837" y="997529"/>
                </a:lnTo>
                <a:lnTo>
                  <a:pt x="0" y="9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4478" y="7162513"/>
            <a:ext cx="4143624" cy="3729262"/>
          </a:xfrm>
          <a:custGeom>
            <a:avLst/>
            <a:gdLst/>
            <a:ahLst/>
            <a:cxnLst/>
            <a:rect r="r" b="b" t="t" l="l"/>
            <a:pathLst>
              <a:path h="3729262" w="4143624">
                <a:moveTo>
                  <a:pt x="0" y="0"/>
                </a:moveTo>
                <a:lnTo>
                  <a:pt x="4143625" y="0"/>
                </a:lnTo>
                <a:lnTo>
                  <a:pt x="4143625" y="3729262"/>
                </a:lnTo>
                <a:lnTo>
                  <a:pt x="0" y="3729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4983" y="4123673"/>
            <a:ext cx="2247535" cy="170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0"/>
              </a:lnSpc>
            </a:pPr>
            <a:r>
              <a:rPr lang="en-US" sz="3271" spc="8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Langkah-langkah 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4448" y="170661"/>
            <a:ext cx="1123767" cy="7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spc="11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82331" y="2757811"/>
            <a:ext cx="1123767" cy="7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spc="11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8029" y="7824708"/>
            <a:ext cx="1123767" cy="7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spc="11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36045" y="8323473"/>
            <a:ext cx="1123767" cy="7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spc="11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60292" y="3570311"/>
            <a:ext cx="1123767" cy="7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spc="11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49408" y="1934253"/>
            <a:ext cx="2496924" cy="138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US" sz="1965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Inspeksi data (memeriksa struktur, tipe data, dan missing values)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2989" y="1760703"/>
            <a:ext cx="2496924" cy="173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US" sz="1965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Analisis univariat (distribusi variabel tunggal, misalnya, histogram usia atau pie chart untuk y)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31450" y="4957912"/>
            <a:ext cx="2095650" cy="175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9"/>
              </a:lnSpc>
              <a:spcBef>
                <a:spcPct val="0"/>
              </a:spcBef>
            </a:pPr>
            <a:r>
              <a:rPr lang="en-US" b="true" sz="1978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Analisis bivariat (hubungan antar variabel, misalnya, durasi panggilan vs y).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04563" y="6973679"/>
            <a:ext cx="2407303" cy="181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  <a:spcBef>
                <a:spcPct val="0"/>
              </a:spcBef>
            </a:pPr>
            <a:r>
              <a:rPr lang="en-US" b="true" sz="205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Visualisasi data (menggunakan grafik seperti bar plot, box plot, scatter plot).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87256" y="5211939"/>
            <a:ext cx="2572556" cy="179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b="true" sz="203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Identifikasi korelasi (misalnya, heatmap untuk variabel numerik).</a:t>
            </a:r>
          </a:p>
          <a:p>
            <a:pPr algn="ctr">
              <a:lnSpc>
                <a:spcPts val="2855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1278798" y="-1185680"/>
            <a:ext cx="4143624" cy="3729262"/>
          </a:xfrm>
          <a:custGeom>
            <a:avLst/>
            <a:gdLst/>
            <a:ahLst/>
            <a:cxnLst/>
            <a:rect r="r" b="b" t="t" l="l"/>
            <a:pathLst>
              <a:path h="3729262" w="4143624">
                <a:moveTo>
                  <a:pt x="0" y="0"/>
                </a:moveTo>
                <a:lnTo>
                  <a:pt x="4143624" y="0"/>
                </a:lnTo>
                <a:lnTo>
                  <a:pt x="4143624" y="3729262"/>
                </a:lnTo>
                <a:lnTo>
                  <a:pt x="0" y="3729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13311" y="6073759"/>
            <a:ext cx="2247535" cy="55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0"/>
              </a:lnSpc>
            </a:pPr>
            <a:r>
              <a:rPr lang="en-US" sz="3271" spc="8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Kelebihan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0097" y="7124413"/>
            <a:ext cx="4893962" cy="262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1914" indent="-230957" lvl="1">
              <a:lnSpc>
                <a:spcPts val="2995"/>
              </a:lnSpc>
              <a:buAutoNum type="arabicPeriod" startAt="1"/>
            </a:pPr>
            <a:r>
              <a:rPr lang="en-US" sz="2139" spc="57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Memberikan pemahaman awal tentang data tanpa memerlukan model kompleks.</a:t>
            </a:r>
          </a:p>
          <a:p>
            <a:pPr algn="ctr" marL="461914" indent="-230957" lvl="1">
              <a:lnSpc>
                <a:spcPts val="2995"/>
              </a:lnSpc>
              <a:buAutoNum type="arabicPeriod" startAt="1"/>
            </a:pPr>
            <a:r>
              <a:rPr lang="en-US" sz="2139" spc="57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  Membantu mengidentifikasi pola, tren, dan anomali.</a:t>
            </a:r>
          </a:p>
          <a:p>
            <a:pPr algn="ctr" marL="461914" indent="-230957" lvl="1">
              <a:lnSpc>
                <a:spcPts val="2995"/>
              </a:lnSpc>
              <a:buAutoNum type="arabicPeriod" startAt="1"/>
            </a:pPr>
            <a:r>
              <a:rPr lang="en-US" sz="2139" spc="57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 Mudah dilakukan dengan visualisasi sederhana.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83883" y="1256765"/>
            <a:ext cx="2875417" cy="55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0"/>
              </a:lnSpc>
            </a:pPr>
            <a:r>
              <a:rPr lang="en-US" sz="3271" spc="8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Kekurangan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94038" y="2128660"/>
            <a:ext cx="4893962" cy="262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1914" indent="-230957" lvl="1">
              <a:lnSpc>
                <a:spcPts val="2995"/>
              </a:lnSpc>
              <a:buAutoNum type="arabicPeriod" startAt="1"/>
            </a:pPr>
            <a:r>
              <a:rPr lang="en-US" sz="2139" spc="57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Tidak memberikan hasil prediktif (hanya deskriptif).</a:t>
            </a:r>
          </a:p>
          <a:p>
            <a:pPr algn="ctr" marL="461914" indent="-230957" lvl="1">
              <a:lnSpc>
                <a:spcPts val="2995"/>
              </a:lnSpc>
              <a:buAutoNum type="arabicPeriod" startAt="1"/>
            </a:pPr>
            <a:r>
              <a:rPr lang="en-US" sz="2139" spc="57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  Bergantung pada interpretasi subjektif.</a:t>
            </a:r>
          </a:p>
          <a:p>
            <a:pPr algn="ctr" marL="461914" indent="-230957" lvl="1">
              <a:lnSpc>
                <a:spcPts val="2995"/>
              </a:lnSpc>
              <a:buAutoNum type="arabicPeriod" startAt="1"/>
            </a:pPr>
            <a:r>
              <a:rPr lang="en-US" sz="2139" spc="57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 Tidak dapat menangani hubungan kompleks antar variabel tanpa metode lanjutan.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13834">
            <a:off x="-855508" y="3304447"/>
            <a:ext cx="1295327" cy="1140949"/>
          </a:xfrm>
          <a:custGeom>
            <a:avLst/>
            <a:gdLst/>
            <a:ahLst/>
            <a:cxnLst/>
            <a:rect r="r" b="b" t="t" l="l"/>
            <a:pathLst>
              <a:path h="1140949" w="1295327">
                <a:moveTo>
                  <a:pt x="0" y="0"/>
                </a:moveTo>
                <a:lnTo>
                  <a:pt x="1295327" y="0"/>
                </a:lnTo>
                <a:lnTo>
                  <a:pt x="1295327" y="1140949"/>
                </a:lnTo>
                <a:lnTo>
                  <a:pt x="0" y="114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7372" y="358691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0" y="0"/>
                </a:moveTo>
                <a:lnTo>
                  <a:pt x="2668919" y="0"/>
                </a:lnTo>
                <a:lnTo>
                  <a:pt x="2668919" y="1638049"/>
                </a:lnTo>
                <a:lnTo>
                  <a:pt x="0" y="1638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01250">
            <a:off x="993841" y="1844975"/>
            <a:ext cx="1529528" cy="506410"/>
          </a:xfrm>
          <a:custGeom>
            <a:avLst/>
            <a:gdLst/>
            <a:ahLst/>
            <a:cxnLst/>
            <a:rect r="r" b="b" t="t" l="l"/>
            <a:pathLst>
              <a:path h="506410" w="1529528">
                <a:moveTo>
                  <a:pt x="0" y="0"/>
                </a:moveTo>
                <a:lnTo>
                  <a:pt x="1529528" y="0"/>
                </a:lnTo>
                <a:lnTo>
                  <a:pt x="1529528" y="506411"/>
                </a:lnTo>
                <a:lnTo>
                  <a:pt x="0" y="50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4027321"/>
            <a:ext cx="1473037" cy="738360"/>
          </a:xfrm>
          <a:custGeom>
            <a:avLst/>
            <a:gdLst/>
            <a:ahLst/>
            <a:cxnLst/>
            <a:rect r="r" b="b" t="t" l="l"/>
            <a:pathLst>
              <a:path h="738360" w="1473037">
                <a:moveTo>
                  <a:pt x="0" y="0"/>
                </a:moveTo>
                <a:lnTo>
                  <a:pt x="1473037" y="0"/>
                </a:lnTo>
                <a:lnTo>
                  <a:pt x="1473037" y="738360"/>
                </a:lnTo>
                <a:lnTo>
                  <a:pt x="0" y="73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9180" y="3874921"/>
            <a:ext cx="1174400" cy="1165859"/>
          </a:xfrm>
          <a:custGeom>
            <a:avLst/>
            <a:gdLst/>
            <a:ahLst/>
            <a:cxnLst/>
            <a:rect r="r" b="b" t="t" l="l"/>
            <a:pathLst>
              <a:path h="1165859" w="1174400">
                <a:moveTo>
                  <a:pt x="0" y="0"/>
                </a:moveTo>
                <a:lnTo>
                  <a:pt x="1174400" y="0"/>
                </a:lnTo>
                <a:lnTo>
                  <a:pt x="1174400" y="1165859"/>
                </a:lnTo>
                <a:lnTo>
                  <a:pt x="0" y="1165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8510" y="933132"/>
            <a:ext cx="5770136" cy="81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4768" spc="12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Logistic Regression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9368" y="1981354"/>
            <a:ext cx="10460464" cy="8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Metode machine learning untuk memprediksi probabilitas klien berlangganan (y = yes/no).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6380" y="280730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Langkah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969600" y="3874921"/>
            <a:ext cx="1174400" cy="1165859"/>
          </a:xfrm>
          <a:custGeom>
            <a:avLst/>
            <a:gdLst/>
            <a:ahLst/>
            <a:cxnLst/>
            <a:rect r="r" b="b" t="t" l="l"/>
            <a:pathLst>
              <a:path h="1165859" w="1174400">
                <a:moveTo>
                  <a:pt x="0" y="0"/>
                </a:moveTo>
                <a:lnTo>
                  <a:pt x="1174400" y="0"/>
                </a:lnTo>
                <a:lnTo>
                  <a:pt x="1174400" y="1165859"/>
                </a:lnTo>
                <a:lnTo>
                  <a:pt x="0" y="11658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53650" y="4027321"/>
            <a:ext cx="1473037" cy="738360"/>
          </a:xfrm>
          <a:custGeom>
            <a:avLst/>
            <a:gdLst/>
            <a:ahLst/>
            <a:cxnLst/>
            <a:rect r="r" b="b" t="t" l="l"/>
            <a:pathLst>
              <a:path h="738360" w="1473037">
                <a:moveTo>
                  <a:pt x="0" y="0"/>
                </a:moveTo>
                <a:lnTo>
                  <a:pt x="1473037" y="0"/>
                </a:lnTo>
                <a:lnTo>
                  <a:pt x="1473037" y="738360"/>
                </a:lnTo>
                <a:lnTo>
                  <a:pt x="0" y="73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85505" y="4111152"/>
            <a:ext cx="8903771" cy="61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192362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04915" y="4096672"/>
            <a:ext cx="8903771" cy="61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192362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636337" y="3874921"/>
            <a:ext cx="1174400" cy="1165859"/>
            <a:chOff x="0" y="0"/>
            <a:chExt cx="1565866" cy="15544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5866" cy="1554478"/>
            </a:xfrm>
            <a:custGeom>
              <a:avLst/>
              <a:gdLst/>
              <a:ahLst/>
              <a:cxnLst/>
              <a:rect r="r" b="b" t="t" l="l"/>
              <a:pathLst>
                <a:path h="1554478" w="1565866">
                  <a:moveTo>
                    <a:pt x="0" y="0"/>
                  </a:moveTo>
                  <a:lnTo>
                    <a:pt x="1565866" y="0"/>
                  </a:lnTo>
                  <a:lnTo>
                    <a:pt x="1565866" y="1554478"/>
                  </a:lnTo>
                  <a:lnTo>
                    <a:pt x="0" y="155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98580" y="342555"/>
              <a:ext cx="693009" cy="793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1"/>
                </a:lnSpc>
              </a:pPr>
              <a:r>
                <a:rPr lang="en-US" sz="3579" spc="96">
                  <a:solidFill>
                    <a:srgbClr val="19236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28313" y="5240805"/>
            <a:ext cx="4276134" cy="68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Encoding variabel kategorikal (misalnya, job, marital).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14035" y="5240805"/>
            <a:ext cx="4276134" cy="68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Membagi data menjadi set pelatihan dan pengujian.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6687" y="5240805"/>
            <a:ext cx="4276134" cy="68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Melatih model dan mengevaluasi akurasi.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0229" y="661172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Kelebihan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12520" y="661172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Kekurangan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50326" y="7467048"/>
            <a:ext cx="5106474" cy="161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Memberikan hasil prediktif yang jelas.</a:t>
            </a:r>
          </a:p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Mudah diinterpretasikan untuk data biner.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26687" y="7438473"/>
            <a:ext cx="5106474" cy="161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Membutuhkan preprocessing data yang ekstensif.</a:t>
            </a:r>
          </a:p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Kurang efektif untuk hubungan non-linear.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13834">
            <a:off x="-855508" y="3304447"/>
            <a:ext cx="1295327" cy="1140949"/>
          </a:xfrm>
          <a:custGeom>
            <a:avLst/>
            <a:gdLst/>
            <a:ahLst/>
            <a:cxnLst/>
            <a:rect r="r" b="b" t="t" l="l"/>
            <a:pathLst>
              <a:path h="1140949" w="1295327">
                <a:moveTo>
                  <a:pt x="0" y="0"/>
                </a:moveTo>
                <a:lnTo>
                  <a:pt x="1295327" y="0"/>
                </a:lnTo>
                <a:lnTo>
                  <a:pt x="1295327" y="1140949"/>
                </a:lnTo>
                <a:lnTo>
                  <a:pt x="0" y="114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7372" y="358691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0" y="0"/>
                </a:moveTo>
                <a:lnTo>
                  <a:pt x="2668919" y="0"/>
                </a:lnTo>
                <a:lnTo>
                  <a:pt x="2668919" y="1638049"/>
                </a:lnTo>
                <a:lnTo>
                  <a:pt x="0" y="1638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01250">
            <a:off x="993841" y="1844975"/>
            <a:ext cx="1529528" cy="506410"/>
          </a:xfrm>
          <a:custGeom>
            <a:avLst/>
            <a:gdLst/>
            <a:ahLst/>
            <a:cxnLst/>
            <a:rect r="r" b="b" t="t" l="l"/>
            <a:pathLst>
              <a:path h="506410" w="1529528">
                <a:moveTo>
                  <a:pt x="0" y="0"/>
                </a:moveTo>
                <a:lnTo>
                  <a:pt x="1529528" y="0"/>
                </a:lnTo>
                <a:lnTo>
                  <a:pt x="1529528" y="506411"/>
                </a:lnTo>
                <a:lnTo>
                  <a:pt x="0" y="50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92042" y="3972238"/>
            <a:ext cx="1473037" cy="738360"/>
          </a:xfrm>
          <a:custGeom>
            <a:avLst/>
            <a:gdLst/>
            <a:ahLst/>
            <a:cxnLst/>
            <a:rect r="r" b="b" t="t" l="l"/>
            <a:pathLst>
              <a:path h="738360" w="1473037">
                <a:moveTo>
                  <a:pt x="0" y="0"/>
                </a:moveTo>
                <a:lnTo>
                  <a:pt x="1473037" y="0"/>
                </a:lnTo>
                <a:lnTo>
                  <a:pt x="1473037" y="738360"/>
                </a:lnTo>
                <a:lnTo>
                  <a:pt x="0" y="73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9368" y="933450"/>
            <a:ext cx="4490712" cy="81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4768" spc="12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39368" y="1988835"/>
            <a:ext cx="10460464" cy="8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Metode ini digunakan untuk membanghn model yang kuat dan stabil dan akutar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60634" y="3196375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Langkah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749" y="3813572"/>
            <a:ext cx="8903771" cy="1165859"/>
            <a:chOff x="0" y="0"/>
            <a:chExt cx="11871694" cy="15544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152914" y="0"/>
              <a:ext cx="1565866" cy="1554478"/>
            </a:xfrm>
            <a:custGeom>
              <a:avLst/>
              <a:gdLst/>
              <a:ahLst/>
              <a:cxnLst/>
              <a:rect r="r" b="b" t="t" l="l"/>
              <a:pathLst>
                <a:path h="1554478" w="1565866">
                  <a:moveTo>
                    <a:pt x="0" y="0"/>
                  </a:moveTo>
                  <a:lnTo>
                    <a:pt x="1565866" y="0"/>
                  </a:lnTo>
                  <a:lnTo>
                    <a:pt x="1565866" y="1554478"/>
                  </a:lnTo>
                  <a:lnTo>
                    <a:pt x="0" y="155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40375"/>
              <a:ext cx="11871694" cy="793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1"/>
                </a:lnSpc>
              </a:pPr>
              <a:r>
                <a:rPr lang="en-US" sz="3579" spc="96">
                  <a:solidFill>
                    <a:srgbClr val="19236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92115" y="3977641"/>
            <a:ext cx="8903771" cy="1165859"/>
            <a:chOff x="0" y="0"/>
            <a:chExt cx="11871694" cy="15544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152914" y="0"/>
              <a:ext cx="1565866" cy="1554478"/>
            </a:xfrm>
            <a:custGeom>
              <a:avLst/>
              <a:gdLst/>
              <a:ahLst/>
              <a:cxnLst/>
              <a:rect r="r" b="b" t="t" l="l"/>
              <a:pathLst>
                <a:path h="1554478" w="1565866">
                  <a:moveTo>
                    <a:pt x="0" y="0"/>
                  </a:moveTo>
                  <a:lnTo>
                    <a:pt x="1565866" y="0"/>
                  </a:lnTo>
                  <a:lnTo>
                    <a:pt x="1565866" y="1554478"/>
                  </a:lnTo>
                  <a:lnTo>
                    <a:pt x="0" y="155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21067"/>
              <a:ext cx="11871694" cy="793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1"/>
                </a:lnSpc>
              </a:pPr>
              <a:r>
                <a:rPr lang="en-US" sz="3579" spc="96">
                  <a:solidFill>
                    <a:srgbClr val="19236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228313" y="5240805"/>
            <a:ext cx="4276134" cy="34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Inisiasi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11168" y="5322330"/>
            <a:ext cx="4276134" cy="34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Prediksi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229" y="661172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Kelebihan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12520" y="661172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Kekurangan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6083" y="7476573"/>
            <a:ext cx="5106474" cy="79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Akurasi tinggi</a:t>
            </a: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Tahan Overfitting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70659" y="7476573"/>
            <a:ext cx="5106474" cy="79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Terlalu sederhana</a:t>
            </a:r>
          </a:p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Kurang akurat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811168" y="3972238"/>
            <a:ext cx="1473037" cy="738360"/>
          </a:xfrm>
          <a:custGeom>
            <a:avLst/>
            <a:gdLst/>
            <a:ahLst/>
            <a:cxnLst/>
            <a:rect r="r" b="b" t="t" l="l"/>
            <a:pathLst>
              <a:path h="738360" w="1473037">
                <a:moveTo>
                  <a:pt x="0" y="0"/>
                </a:moveTo>
                <a:lnTo>
                  <a:pt x="1473037" y="0"/>
                </a:lnTo>
                <a:lnTo>
                  <a:pt x="1473037" y="738360"/>
                </a:lnTo>
                <a:lnTo>
                  <a:pt x="0" y="73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421485" y="3811542"/>
            <a:ext cx="1174400" cy="1165859"/>
            <a:chOff x="0" y="0"/>
            <a:chExt cx="1565866" cy="15544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65866" cy="1554478"/>
            </a:xfrm>
            <a:custGeom>
              <a:avLst/>
              <a:gdLst/>
              <a:ahLst/>
              <a:cxnLst/>
              <a:rect r="r" b="b" t="t" l="l"/>
              <a:pathLst>
                <a:path h="1554478" w="1565866">
                  <a:moveTo>
                    <a:pt x="0" y="0"/>
                  </a:moveTo>
                  <a:lnTo>
                    <a:pt x="1565866" y="0"/>
                  </a:lnTo>
                  <a:lnTo>
                    <a:pt x="1565866" y="1554478"/>
                  </a:lnTo>
                  <a:lnTo>
                    <a:pt x="0" y="155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98580" y="342555"/>
              <a:ext cx="693009" cy="793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1"/>
                </a:lnSpc>
              </a:pPr>
              <a:r>
                <a:rPr lang="en-US" sz="3579" spc="96">
                  <a:solidFill>
                    <a:srgbClr val="19236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005933" y="5381625"/>
            <a:ext cx="4276134" cy="34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Training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13834">
            <a:off x="-855508" y="3304447"/>
            <a:ext cx="1295327" cy="1140949"/>
          </a:xfrm>
          <a:custGeom>
            <a:avLst/>
            <a:gdLst/>
            <a:ahLst/>
            <a:cxnLst/>
            <a:rect r="r" b="b" t="t" l="l"/>
            <a:pathLst>
              <a:path h="1140949" w="1295327">
                <a:moveTo>
                  <a:pt x="0" y="0"/>
                </a:moveTo>
                <a:lnTo>
                  <a:pt x="1295327" y="0"/>
                </a:lnTo>
                <a:lnTo>
                  <a:pt x="1295327" y="1140949"/>
                </a:lnTo>
                <a:lnTo>
                  <a:pt x="0" y="114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7372" y="358691"/>
            <a:ext cx="2668919" cy="1638049"/>
          </a:xfrm>
          <a:custGeom>
            <a:avLst/>
            <a:gdLst/>
            <a:ahLst/>
            <a:cxnLst/>
            <a:rect r="r" b="b" t="t" l="l"/>
            <a:pathLst>
              <a:path h="1638049" w="2668919">
                <a:moveTo>
                  <a:pt x="0" y="0"/>
                </a:moveTo>
                <a:lnTo>
                  <a:pt x="2668919" y="0"/>
                </a:lnTo>
                <a:lnTo>
                  <a:pt x="2668919" y="1638049"/>
                </a:lnTo>
                <a:lnTo>
                  <a:pt x="0" y="1638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01250">
            <a:off x="993841" y="1844975"/>
            <a:ext cx="1529528" cy="506410"/>
          </a:xfrm>
          <a:custGeom>
            <a:avLst/>
            <a:gdLst/>
            <a:ahLst/>
            <a:cxnLst/>
            <a:rect r="r" b="b" t="t" l="l"/>
            <a:pathLst>
              <a:path h="506410" w="1529528">
                <a:moveTo>
                  <a:pt x="0" y="0"/>
                </a:moveTo>
                <a:lnTo>
                  <a:pt x="1529528" y="0"/>
                </a:lnTo>
                <a:lnTo>
                  <a:pt x="1529528" y="506411"/>
                </a:lnTo>
                <a:lnTo>
                  <a:pt x="0" y="50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4027321"/>
            <a:ext cx="1473037" cy="738360"/>
          </a:xfrm>
          <a:custGeom>
            <a:avLst/>
            <a:gdLst/>
            <a:ahLst/>
            <a:cxnLst/>
            <a:rect r="r" b="b" t="t" l="l"/>
            <a:pathLst>
              <a:path h="738360" w="1473037">
                <a:moveTo>
                  <a:pt x="0" y="0"/>
                </a:moveTo>
                <a:lnTo>
                  <a:pt x="1473037" y="0"/>
                </a:lnTo>
                <a:lnTo>
                  <a:pt x="1473037" y="738360"/>
                </a:lnTo>
                <a:lnTo>
                  <a:pt x="0" y="73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9180" y="3874921"/>
            <a:ext cx="1174400" cy="1165859"/>
          </a:xfrm>
          <a:custGeom>
            <a:avLst/>
            <a:gdLst/>
            <a:ahLst/>
            <a:cxnLst/>
            <a:rect r="r" b="b" t="t" l="l"/>
            <a:pathLst>
              <a:path h="1165859" w="1174400">
                <a:moveTo>
                  <a:pt x="0" y="0"/>
                </a:moveTo>
                <a:lnTo>
                  <a:pt x="1174400" y="0"/>
                </a:lnTo>
                <a:lnTo>
                  <a:pt x="1174400" y="1165859"/>
                </a:lnTo>
                <a:lnTo>
                  <a:pt x="0" y="1165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40209" y="831163"/>
            <a:ext cx="2313370" cy="700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130" spc="111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XGBoost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9368" y="1724179"/>
            <a:ext cx="10460464" cy="8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Metode ini digunakan untuk membangun model kuat, stabik dan akurat yang tahan terhadap data yang tidak sempurna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6380" y="280730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Langkah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636337" y="3874921"/>
            <a:ext cx="1174400" cy="1165859"/>
          </a:xfrm>
          <a:custGeom>
            <a:avLst/>
            <a:gdLst/>
            <a:ahLst/>
            <a:cxnLst/>
            <a:rect r="r" b="b" t="t" l="l"/>
            <a:pathLst>
              <a:path h="1165859" w="1174400">
                <a:moveTo>
                  <a:pt x="0" y="0"/>
                </a:moveTo>
                <a:lnTo>
                  <a:pt x="1174400" y="0"/>
                </a:lnTo>
                <a:lnTo>
                  <a:pt x="1174400" y="1165859"/>
                </a:lnTo>
                <a:lnTo>
                  <a:pt x="0" y="11658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69600" y="3874921"/>
            <a:ext cx="1174400" cy="1165859"/>
          </a:xfrm>
          <a:custGeom>
            <a:avLst/>
            <a:gdLst/>
            <a:ahLst/>
            <a:cxnLst/>
            <a:rect r="r" b="b" t="t" l="l"/>
            <a:pathLst>
              <a:path h="1165859" w="1174400">
                <a:moveTo>
                  <a:pt x="0" y="0"/>
                </a:moveTo>
                <a:lnTo>
                  <a:pt x="1174400" y="0"/>
                </a:lnTo>
                <a:lnTo>
                  <a:pt x="1174400" y="1165859"/>
                </a:lnTo>
                <a:lnTo>
                  <a:pt x="0" y="1165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3650" y="4027321"/>
            <a:ext cx="1473037" cy="738360"/>
          </a:xfrm>
          <a:custGeom>
            <a:avLst/>
            <a:gdLst/>
            <a:ahLst/>
            <a:cxnLst/>
            <a:rect r="r" b="b" t="t" l="l"/>
            <a:pathLst>
              <a:path h="738360" w="1473037">
                <a:moveTo>
                  <a:pt x="0" y="0"/>
                </a:moveTo>
                <a:lnTo>
                  <a:pt x="1473037" y="0"/>
                </a:lnTo>
                <a:lnTo>
                  <a:pt x="1473037" y="738360"/>
                </a:lnTo>
                <a:lnTo>
                  <a:pt x="0" y="73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85505" y="4111152"/>
            <a:ext cx="8903771" cy="61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192362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04915" y="4096672"/>
            <a:ext cx="8903771" cy="61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192362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8265" y="4112787"/>
            <a:ext cx="8903771" cy="61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192362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8313" y="5240805"/>
            <a:ext cx="4276134" cy="34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Inisiasi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18733" y="5240805"/>
            <a:ext cx="4276134" cy="34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Training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26687" y="5240805"/>
            <a:ext cx="4276134" cy="34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Prediksi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229" y="661172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Kelebihan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12520" y="6611727"/>
            <a:ext cx="8903771" cy="6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spc="9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Kekurangan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50326" y="7438473"/>
            <a:ext cx="5106474" cy="79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sz="2327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Peforma terbaik</a:t>
            </a:r>
          </a:p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 Fleksibel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6330" y="7438473"/>
            <a:ext cx="5106474" cy="79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kompleks</a:t>
            </a:r>
          </a:p>
          <a:p>
            <a:pPr algn="l" marL="502596" indent="-251298" lvl="1">
              <a:lnSpc>
                <a:spcPts val="3259"/>
              </a:lnSpc>
              <a:buAutoNum type="arabicPeriod" startAt="1"/>
            </a:pPr>
            <a:r>
              <a:rPr lang="en-US" b="true" sz="23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Rengan Overfitting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DAGstAoZ5nU</dc:identifier>
  <dcterms:modified xsi:type="dcterms:W3CDTF">2011-08-01T06:04:30Z</dcterms:modified>
  <cp:revision>1</cp:revision>
  <dc:title>ANALISI DATA KAMPANYE PEMASARAN BANK</dc:title>
</cp:coreProperties>
</file>